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66"/>
  </p:notesMasterIdLst>
  <p:sldIdLst>
    <p:sldId id="324" r:id="rId2"/>
    <p:sldId id="340" r:id="rId3"/>
    <p:sldId id="350" r:id="rId4"/>
    <p:sldId id="341" r:id="rId5"/>
    <p:sldId id="343" r:id="rId6"/>
    <p:sldId id="342" r:id="rId7"/>
    <p:sldId id="346" r:id="rId8"/>
    <p:sldId id="345" r:id="rId9"/>
    <p:sldId id="347" r:id="rId10"/>
    <p:sldId id="339" r:id="rId11"/>
    <p:sldId id="326" r:id="rId12"/>
    <p:sldId id="328" r:id="rId13"/>
    <p:sldId id="344" r:id="rId14"/>
    <p:sldId id="348" r:id="rId15"/>
    <p:sldId id="349" r:id="rId16"/>
    <p:sldId id="266" r:id="rId17"/>
    <p:sldId id="268" r:id="rId18"/>
    <p:sldId id="282" r:id="rId19"/>
    <p:sldId id="283" r:id="rId20"/>
    <p:sldId id="284" r:id="rId21"/>
    <p:sldId id="323" r:id="rId22"/>
    <p:sldId id="290" r:id="rId23"/>
    <p:sldId id="294" r:id="rId24"/>
    <p:sldId id="295" r:id="rId25"/>
    <p:sldId id="296" r:id="rId26"/>
    <p:sldId id="297" r:id="rId27"/>
    <p:sldId id="308" r:id="rId28"/>
    <p:sldId id="289" r:id="rId29"/>
    <p:sldId id="307" r:id="rId30"/>
    <p:sldId id="287" r:id="rId31"/>
    <p:sldId id="320" r:id="rId32"/>
    <p:sldId id="293" r:id="rId33"/>
    <p:sldId id="298" r:id="rId34"/>
    <p:sldId id="311" r:id="rId35"/>
    <p:sldId id="316" r:id="rId36"/>
    <p:sldId id="270" r:id="rId37"/>
    <p:sldId id="273" r:id="rId38"/>
    <p:sldId id="271" r:id="rId39"/>
    <p:sldId id="269" r:id="rId40"/>
    <p:sldId id="285" r:id="rId41"/>
    <p:sldId id="305" r:id="rId42"/>
    <p:sldId id="315" r:id="rId43"/>
    <p:sldId id="306" r:id="rId44"/>
    <p:sldId id="288" r:id="rId45"/>
    <p:sldId id="309" r:id="rId46"/>
    <p:sldId id="304" r:id="rId47"/>
    <p:sldId id="303" r:id="rId48"/>
    <p:sldId id="302" r:id="rId49"/>
    <p:sldId id="314" r:id="rId50"/>
    <p:sldId id="319" r:id="rId51"/>
    <p:sldId id="321" r:id="rId52"/>
    <p:sldId id="318" r:id="rId53"/>
    <p:sldId id="299" r:id="rId54"/>
    <p:sldId id="312" r:id="rId55"/>
    <p:sldId id="300" r:id="rId56"/>
    <p:sldId id="301" r:id="rId57"/>
    <p:sldId id="310" r:id="rId58"/>
    <p:sldId id="322" r:id="rId59"/>
    <p:sldId id="313" r:id="rId60"/>
    <p:sldId id="257" r:id="rId61"/>
    <p:sldId id="317" r:id="rId62"/>
    <p:sldId id="272" r:id="rId63"/>
    <p:sldId id="280" r:id="rId64"/>
    <p:sldId id="260" r:id="rId65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83186" autoAdjust="0"/>
  </p:normalViewPr>
  <p:slideViewPr>
    <p:cSldViewPr snapToGrid="0">
      <p:cViewPr varScale="1">
        <p:scale>
          <a:sx n="69" d="100"/>
          <a:sy n="69" d="100"/>
        </p:scale>
        <p:origin x="13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65F0-131C-4A25-8144-A8F9FCF7BEFB}" type="datetime1">
              <a:rPr lang="en-GB" smtClean="0"/>
              <a:t>25/03/2025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2775-138B-49FE-A80B-6B409A221496}" type="datetime1">
              <a:rPr lang="en-GB" smtClean="0"/>
              <a:t>25/03/2025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00C5-20FB-4063-88CD-2DDB5BB91DD5}" type="datetime1">
              <a:rPr lang="en-GB" smtClean="0"/>
              <a:t>25/03/2025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4424-3BD8-475E-8A0C-46F5993C2CB3}" type="datetime1">
              <a:rPr lang="en-GB" smtClean="0"/>
              <a:t>25/03/2025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C9B4C-2D8E-4370-8375-2C9D9D3A3E91}" type="datetime1">
              <a:rPr lang="en-GB" smtClean="0"/>
              <a:t>25/03/2025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AEDE-41E2-441B-A758-FEB00A5E55EB}" type="datetime1">
              <a:rPr lang="en-GB" smtClean="0"/>
              <a:t>25/03/2025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E596-2254-4C5D-992D-B3D47B98B5F8}" type="datetime1">
              <a:rPr lang="en-GB" smtClean="0"/>
              <a:t>25/03/2025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382D-F3C9-45E2-8A2F-4FA581805184}" type="datetime1">
              <a:rPr lang="en-GB" smtClean="0"/>
              <a:t>25/03/2025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1A9C-4F57-475D-BE69-C665013D94DC}" type="datetime1">
              <a:rPr lang="en-GB" smtClean="0"/>
              <a:t>25/03/2025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5183-3FEA-4FDF-AA2D-F6B91A4BDB65}" type="datetime1">
              <a:rPr lang="en-GB" smtClean="0"/>
              <a:t>25/03/2025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2E61-E0D9-40EB-A6FA-39BA8C9CC243}" type="datetime1">
              <a:rPr lang="en-GB" smtClean="0"/>
              <a:t>25/03/2025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9E4881-A89E-46CE-8A9F-9F29429F6F30}" type="datetime1">
              <a:rPr lang="en-GB" smtClean="0"/>
              <a:t>25/03/2025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1.png"/><Relationship Id="rId12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131.png"/><Relationship Id="rId12" Type="http://schemas.openxmlformats.org/officeDocument/2006/relationships/image" Target="../media/image29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1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2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30.png"/><Relationship Id="rId9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9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190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1.png"/><Relationship Id="rId7" Type="http://schemas.openxmlformats.org/officeDocument/2006/relationships/image" Target="../media/image9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43.png"/><Relationship Id="rId10" Type="http://schemas.openxmlformats.org/officeDocument/2006/relationships/image" Target="../media/image95.png"/><Relationship Id="rId4" Type="http://schemas.openxmlformats.org/officeDocument/2006/relationships/image" Target="../media/image42.png"/><Relationship Id="rId9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30.png"/><Relationship Id="rId3" Type="http://schemas.openxmlformats.org/officeDocument/2006/relationships/image" Target="../media/image97.png"/><Relationship Id="rId7" Type="http://schemas.openxmlformats.org/officeDocument/2006/relationships/image" Target="../media/image400.png"/><Relationship Id="rId12" Type="http://schemas.openxmlformats.org/officeDocument/2006/relationships/customXml" Target="../ink/ink5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10.png"/><Relationship Id="rId1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207571" y="-66533"/>
            <a:ext cx="6984429" cy="7122971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432080" y="221187"/>
            <a:ext cx="6199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latin typeface="Verdana Pro Cond Semibold" panose="020B0706030504040204" pitchFamily="34" charset="0"/>
              </a:rPr>
              <a:t>Ocean - </a:t>
            </a:r>
            <a:r>
              <a:rPr lang="it-IT" sz="4000" b="1" dirty="0" err="1">
                <a:latin typeface="Verdana Pro Cond Semibold" panose="020B0706030504040204" pitchFamily="34" charset="0"/>
              </a:rPr>
              <a:t>atmosphere</a:t>
            </a:r>
            <a:r>
              <a:rPr lang="it-IT" sz="4000" b="1" dirty="0">
                <a:latin typeface="Verdana Pro Cond Semibold" panose="020B0706030504040204" pitchFamily="34" charset="0"/>
              </a:rPr>
              <a:t> </a:t>
            </a:r>
            <a:r>
              <a:rPr lang="it-IT" sz="4000" b="1" dirty="0" err="1">
                <a:latin typeface="Verdana Pro Cond Semibold" panose="020B0706030504040204" pitchFamily="34" charset="0"/>
              </a:rPr>
              <a:t>coupling</a:t>
            </a:r>
            <a:r>
              <a:rPr lang="it-IT" sz="4000" b="1" dirty="0">
                <a:latin typeface="Verdana Pro Cond Semibold" panose="020B0706030504040204" pitchFamily="34" charset="0"/>
              </a:rPr>
              <a:t> </a:t>
            </a:r>
            <a:r>
              <a:rPr lang="it-IT" sz="4000" b="1" dirty="0" err="1">
                <a:latin typeface="Verdana Pro Cond Semibold" panose="020B0706030504040204" pitchFamily="34" charset="0"/>
              </a:rPr>
              <a:t>at</a:t>
            </a:r>
            <a:r>
              <a:rPr lang="it-IT" sz="4000" b="1" dirty="0">
                <a:latin typeface="Verdana Pro Cond Semibold" panose="020B0706030504040204" pitchFamily="34" charset="0"/>
              </a:rPr>
              <a:t> the </a:t>
            </a:r>
          </a:p>
          <a:p>
            <a:pPr algn="ctr"/>
            <a:r>
              <a:rPr lang="it-IT" sz="4000" b="1" dirty="0" err="1">
                <a:latin typeface="Verdana Pro Cond Semibold" panose="020B0706030504040204" pitchFamily="34" charset="0"/>
              </a:rPr>
              <a:t>oceanic</a:t>
            </a:r>
            <a:r>
              <a:rPr lang="it-IT" sz="4000" b="1" dirty="0">
                <a:latin typeface="Verdana Pro Cond Semibold" panose="020B0706030504040204" pitchFamily="34" charset="0"/>
              </a:rPr>
              <a:t> mesoscale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BA88D2-58E4-7B10-CE35-BD7ADCF2B398}"/>
              </a:ext>
            </a:extLst>
          </p:cNvPr>
          <p:cNvSpPr txBox="1"/>
          <p:nvPr/>
        </p:nvSpPr>
        <p:spPr>
          <a:xfrm>
            <a:off x="0" y="2317661"/>
            <a:ext cx="679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The impact of SST </a:t>
            </a:r>
            <a:r>
              <a:rPr lang="it-IT" sz="2400" dirty="0" err="1"/>
              <a:t>structures</a:t>
            </a:r>
            <a:r>
              <a:rPr lang="it-IT" sz="2400" dirty="0"/>
              <a:t> on </a:t>
            </a:r>
            <a:r>
              <a:rPr lang="it-IT" sz="2400" dirty="0" err="1"/>
              <a:t>surface</a:t>
            </a:r>
            <a:r>
              <a:rPr lang="it-IT" sz="2400" dirty="0"/>
              <a:t> </a:t>
            </a:r>
            <a:r>
              <a:rPr lang="it-IT" sz="2400" dirty="0" err="1"/>
              <a:t>fluxes</a:t>
            </a:r>
            <a:r>
              <a:rPr lang="it-IT" sz="2400" dirty="0"/>
              <a:t> </a:t>
            </a:r>
          </a:p>
          <a:p>
            <a:pPr algn="ctr"/>
            <a:r>
              <a:rPr lang="it-IT" sz="2400" dirty="0"/>
              <a:t>and the air </a:t>
            </a:r>
            <a:r>
              <a:rPr lang="it-IT" sz="2400" dirty="0" err="1"/>
              <a:t>column</a:t>
            </a:r>
            <a:r>
              <a:rPr lang="it-IT" sz="2400" dirty="0"/>
              <a:t> in a </a:t>
            </a:r>
            <a:r>
              <a:rPr lang="it-IT" sz="2400" dirty="0" err="1"/>
              <a:t>coupled</a:t>
            </a:r>
            <a:r>
              <a:rPr lang="it-IT" sz="2400" dirty="0"/>
              <a:t> </a:t>
            </a:r>
            <a:r>
              <a:rPr lang="it-IT" sz="2400" dirty="0" err="1"/>
              <a:t>simulation</a:t>
            </a:r>
            <a:endParaRPr lang="it-IT" sz="2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48BB91-C524-EB5F-5B8E-6FF7B724894D}"/>
              </a:ext>
            </a:extLst>
          </p:cNvPr>
          <p:cNvSpPr txBox="1"/>
          <p:nvPr/>
        </p:nvSpPr>
        <p:spPr>
          <a:xfrm>
            <a:off x="271307" y="3627928"/>
            <a:ext cx="5493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 err="1"/>
              <a:t>Presenter</a:t>
            </a:r>
            <a:r>
              <a:rPr lang="it-IT" dirty="0"/>
              <a:t>:     </a:t>
            </a:r>
            <a:r>
              <a:rPr lang="it-IT" b="1" dirty="0"/>
              <a:t>Alessandro Storer</a:t>
            </a:r>
          </a:p>
          <a:p>
            <a:endParaRPr lang="it-IT" b="1" dirty="0"/>
          </a:p>
          <a:p>
            <a:r>
              <a:rPr lang="it-IT" u="sng" dirty="0" err="1"/>
              <a:t>Supervision</a:t>
            </a:r>
            <a:r>
              <a:rPr lang="it-IT" dirty="0"/>
              <a:t>: </a:t>
            </a:r>
            <a:r>
              <a:rPr lang="it-IT" b="1" dirty="0"/>
              <a:t>prof. Claudia Pasquero</a:t>
            </a:r>
          </a:p>
          <a:p>
            <a:r>
              <a:rPr lang="it-IT" dirty="0"/>
              <a:t>                           </a:t>
            </a:r>
            <a:r>
              <a:rPr lang="it-IT" b="1" dirty="0"/>
              <a:t>prof. Dino Zardi</a:t>
            </a:r>
            <a:r>
              <a:rPr lang="it-IT" dirty="0"/>
              <a:t> (Univ. Trento)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D7C6E8-2865-9345-14A9-03CDB54B643D}"/>
              </a:ext>
            </a:extLst>
          </p:cNvPr>
          <p:cNvSpPr txBox="1"/>
          <p:nvPr/>
        </p:nvSpPr>
        <p:spPr>
          <a:xfrm>
            <a:off x="271307" y="5159374"/>
            <a:ext cx="4793063" cy="373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X </a:t>
            </a:r>
            <a:r>
              <a:rPr lang="it-IT" dirty="0" err="1"/>
              <a:t>Change</a:t>
            </a:r>
            <a:r>
              <a:rPr lang="it-IT" dirty="0"/>
              <a:t> conference, 10 – 11 April 2025 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AF3FB158-03FE-7FBB-8FF9-12FD88FF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336" y="2851406"/>
            <a:ext cx="4114800" cy="27709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DD9367-1476-AA71-95A7-15601A507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7" y="2906107"/>
            <a:ext cx="4061556" cy="27477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2DE500-7F35-3205-ADCE-B61C22B9B780}"/>
              </a:ext>
            </a:extLst>
          </p:cNvPr>
          <p:cNvSpPr txBox="1"/>
          <p:nvPr/>
        </p:nvSpPr>
        <p:spPr>
          <a:xfrm>
            <a:off x="3384825" y="106095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520AC-0F9B-E7D7-8E40-72EA12C73CA6}"/>
              </a:ext>
            </a:extLst>
          </p:cNvPr>
          <p:cNvSpPr txBox="1"/>
          <p:nvPr/>
        </p:nvSpPr>
        <p:spPr>
          <a:xfrm>
            <a:off x="360492" y="2654419"/>
            <a:ext cx="34014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humidity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1F2C50-E7E3-B14E-672B-C46B104E89CC}"/>
              </a:ext>
            </a:extLst>
          </p:cNvPr>
          <p:cNvSpPr txBox="1"/>
          <p:nvPr/>
        </p:nvSpPr>
        <p:spPr>
          <a:xfrm>
            <a:off x="3977281" y="2647698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2" name="Segnaposto piè di pagina 2">
            <a:extLst>
              <a:ext uri="{FF2B5EF4-FFF2-40B4-BE49-F238E27FC236}">
                <a16:creationId xmlns:a16="http://schemas.microsoft.com/office/drawing/2014/main" id="{1A8B22C8-138A-F4C2-1AE9-3868C17F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273"/>
            <a:ext cx="4114800" cy="375690"/>
          </a:xfrm>
        </p:spPr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43E5F1-EAD8-A1DF-D252-936CF91FDF88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9" name="Immagine 8">
            <a:extLst>
              <a:ext uri="{FF2B5EF4-FFF2-40B4-BE49-F238E27FC236}">
                <a16:creationId xmlns:a16="http://schemas.microsoft.com/office/drawing/2014/main" id="{043F1BA8-8E98-E84E-7838-D96C68B4F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9126" y="2816898"/>
            <a:ext cx="4114800" cy="277090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C00FCB2-A793-81F3-9708-E9E2A27D2E33}"/>
              </a:ext>
            </a:extLst>
          </p:cNvPr>
          <p:cNvSpPr txBox="1"/>
          <p:nvPr/>
        </p:nvSpPr>
        <p:spPr>
          <a:xfrm>
            <a:off x="7894969" y="2604270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A817B0-33AD-AB2E-8F85-E75DB84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04852C7-ADB0-4936-1733-92914CF6C584}"/>
              </a:ext>
            </a:extLst>
          </p:cNvPr>
          <p:cNvSpPr txBox="1"/>
          <p:nvPr/>
        </p:nvSpPr>
        <p:spPr>
          <a:xfrm>
            <a:off x="7519481" y="2509736"/>
            <a:ext cx="2718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Results</a:t>
            </a:r>
            <a:r>
              <a:rPr lang="it-IT" dirty="0"/>
              <a:t> from bulk model?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665D5C-17F7-12BB-AFF1-576B5B6B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0FDB5F3-F926-807D-7B16-152FC0B6E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502" y="1139380"/>
            <a:ext cx="6645809" cy="44904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7F27DD-1B47-A817-2C23-54EE4CF6CD2A}"/>
              </a:ext>
            </a:extLst>
          </p:cNvPr>
          <p:cNvSpPr txBox="1"/>
          <p:nvPr/>
        </p:nvSpPr>
        <p:spPr>
          <a:xfrm>
            <a:off x="4804781" y="18503"/>
            <a:ext cx="24192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 err="1"/>
              <a:t>Conclusions</a:t>
            </a:r>
            <a:endParaRPr lang="en-GB" sz="3200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2E886E6-9202-620B-151B-EB947F4D6B2B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87E2A1-0613-44D6-A3D3-25F940669F8C}"/>
              </a:ext>
            </a:extLst>
          </p:cNvPr>
          <p:cNvSpPr txBox="1"/>
          <p:nvPr/>
        </p:nvSpPr>
        <p:spPr>
          <a:xfrm>
            <a:off x="2151265" y="5933285"/>
            <a:ext cx="286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Storer et al. 2025</a:t>
            </a:r>
          </a:p>
          <a:p>
            <a:r>
              <a:rPr lang="it-IT" dirty="0" err="1"/>
              <a:t>Schematics</a:t>
            </a:r>
            <a:r>
              <a:rPr lang="it-IT" dirty="0"/>
              <a:t> by A.N. Meroni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C6D5-EF32-5D50-2A31-595AA97F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9ECCFC-879D-8229-1A7E-F4AE8598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1184826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9C1B3B-F270-049A-DABF-EA129CF7D72A}"/>
              </a:ext>
            </a:extLst>
          </p:cNvPr>
          <p:cNvSpPr txBox="1"/>
          <p:nvPr/>
        </p:nvSpPr>
        <p:spPr>
          <a:xfrm>
            <a:off x="3264952" y="21108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F3938D-19C2-42D0-C07E-F128D4934355}"/>
              </a:ext>
            </a:extLst>
          </p:cNvPr>
          <p:cNvSpPr txBox="1"/>
          <p:nvPr/>
        </p:nvSpPr>
        <p:spPr>
          <a:xfrm>
            <a:off x="1988470" y="5609828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8E76068-0550-CEBB-3918-6519AA20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1239928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9F95FC9-1D45-8795-E182-BEF9B8893F94}"/>
              </a:ext>
            </a:extLst>
          </p:cNvPr>
          <p:cNvCxnSpPr/>
          <p:nvPr/>
        </p:nvCxnSpPr>
        <p:spPr>
          <a:xfrm>
            <a:off x="1079770" y="4173167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47DFEEA-1302-EAC7-DD3E-55A121481331}"/>
              </a:ext>
            </a:extLst>
          </p:cNvPr>
          <p:cNvCxnSpPr>
            <a:cxnSpLocks/>
          </p:cNvCxnSpPr>
          <p:nvPr/>
        </p:nvCxnSpPr>
        <p:spPr>
          <a:xfrm flipV="1">
            <a:off x="4893013" y="1614793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6A63B86-BABC-EA2C-B893-341F2860B82C}"/>
              </a:ext>
            </a:extLst>
          </p:cNvPr>
          <p:cNvCxnSpPr>
            <a:cxnSpLocks/>
          </p:cNvCxnSpPr>
          <p:nvPr/>
        </p:nvCxnSpPr>
        <p:spPr>
          <a:xfrm>
            <a:off x="4893013" y="5055368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49541-67E6-ABF6-6C5C-9129E290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07AEC81-9FC7-8A74-7B31-BEEA1366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B44265-69EA-B3C0-7BB4-F5EC4B8C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BCFA6EF-830F-5BE6-E78C-F1D592969A86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0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008C69E-7D93-A204-2AE0-1F878B49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FC9798-C5BD-71D3-D81E-31E3966F1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702FA93-ED1A-415B-E794-376CA14D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9CCAB-4DFD-0BFF-7BE8-29B7EBEE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BE6259-AF47-4C30-98CC-5FC47A53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839B75-4FF9-B77A-1369-23223C9C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AD4A8C-C71C-4286-2114-24F9B33C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335140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67D17-A92D-822A-F282-1554EEB7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A2C73A-20C8-D518-D356-4C427890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FDB810-3464-43E9-5E9C-49883B85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512A712-0CA3-62CB-A3C1-540B6D10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7F7BCA05-C92E-F252-85D1-CF3172F4A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2"/>
          <a:stretch/>
        </p:blipFill>
        <p:spPr>
          <a:xfrm>
            <a:off x="6096000" y="2486833"/>
            <a:ext cx="5419167" cy="414772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848529" y="142786"/>
            <a:ext cx="525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The Mesoscale – an </a:t>
            </a:r>
            <a:r>
              <a:rPr lang="it-IT" sz="2400" b="1" dirty="0" err="1"/>
              <a:t>introduction</a:t>
            </a:r>
            <a:endParaRPr lang="it-IT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649271" y="1220771"/>
            <a:ext cx="440117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Scales   </a:t>
            </a:r>
            <a:r>
              <a:rPr lang="it-IT" b="1" dirty="0"/>
              <a:t>~ 100 km</a:t>
            </a:r>
          </a:p>
          <a:p>
            <a:endParaRPr lang="it-IT" dirty="0"/>
          </a:p>
          <a:p>
            <a:r>
              <a:rPr lang="it-IT" dirty="0"/>
              <a:t>Features like: </a:t>
            </a:r>
          </a:p>
          <a:p>
            <a:pPr marL="285750" indent="-285750">
              <a:buFontTx/>
              <a:buChar char="-"/>
            </a:pPr>
            <a:r>
              <a:rPr lang="it-IT" dirty="0"/>
              <a:t>Temperature </a:t>
            </a:r>
            <a:r>
              <a:rPr lang="it-IT" dirty="0" err="1"/>
              <a:t>fronts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Eddies</a:t>
            </a: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pPr algn="ctr"/>
            <a:r>
              <a:rPr lang="it-IT" b="1" dirty="0" err="1"/>
              <a:t>Important</a:t>
            </a:r>
            <a:r>
              <a:rPr lang="it-IT" b="1" dirty="0"/>
              <a:t> in the global energy budget!</a:t>
            </a:r>
          </a:p>
          <a:p>
            <a:pPr algn="ctr"/>
            <a:r>
              <a:rPr lang="it-IT" sz="1600" i="1" dirty="0"/>
              <a:t>(Renault 2023, </a:t>
            </a:r>
            <a:r>
              <a:rPr lang="it-IT" sz="1600" i="1" dirty="0" err="1"/>
              <a:t>Seo</a:t>
            </a:r>
            <a:r>
              <a:rPr lang="it-IT" sz="1600" i="1" dirty="0"/>
              <a:t> 2023, Bishop 2020)</a:t>
            </a:r>
            <a:endParaRPr lang="it-IT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649271" y="4156661"/>
            <a:ext cx="411480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Thermal feedback TFB</a:t>
            </a:r>
          </a:p>
          <a:p>
            <a:pPr algn="ctr"/>
            <a:r>
              <a:rPr lang="it-IT" dirty="0" err="1"/>
              <a:t>Modulates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temperature, </a:t>
            </a:r>
            <a:r>
              <a:rPr lang="it-IT" dirty="0" err="1"/>
              <a:t>stability</a:t>
            </a:r>
            <a:r>
              <a:rPr lang="it-IT" dirty="0"/>
              <a:t> and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160440-AC8B-9C68-6EE8-FDACDDC342B6}"/>
              </a:ext>
            </a:extLst>
          </p:cNvPr>
          <p:cNvSpPr txBox="1"/>
          <p:nvPr/>
        </p:nvSpPr>
        <p:spPr>
          <a:xfrm>
            <a:off x="6750995" y="1104676"/>
            <a:ext cx="4250988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High-</a:t>
            </a:r>
            <a:r>
              <a:rPr lang="it-IT" dirty="0" err="1"/>
              <a:t>resolution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r>
              <a:rPr lang="it-IT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dirty="0"/>
              <a:t>WRF           2km </a:t>
            </a:r>
            <a:r>
              <a:rPr lang="it-IT" dirty="0" err="1"/>
              <a:t>atmosphere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CROCO    1km </a:t>
            </a:r>
            <a:r>
              <a:rPr lang="it-IT" dirty="0" err="1"/>
              <a:t>ocean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averages</a:t>
            </a:r>
            <a:r>
              <a:rPr lang="it-IT" dirty="0"/>
              <a:t> in </a:t>
            </a:r>
            <a:r>
              <a:rPr lang="it-IT" dirty="0" err="1"/>
              <a:t>February</a:t>
            </a:r>
            <a:r>
              <a:rPr lang="it-IT" dirty="0"/>
              <a:t>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D07543A-57FC-36B5-C506-67307E90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EC3465A-8F34-D1E1-2C31-580EA30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65CDA7C-E7FC-3E0A-C8B5-7EAB3B10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20CBA0-69AA-10E1-1543-BAAC7E3B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8CF91B4-99D2-D117-531B-74B31324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F530239-B658-E727-7D33-D269C3EE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AAAEAD0-FD0D-8C8A-7C17-1375E3EF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55ED4E3-ABDF-B7CF-1485-AAB72979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91C06F-39A2-A9FA-EDEF-698CAF1E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20129A-95BD-DE23-1D9D-A8A30607F880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3C0815E1-E60B-E2C4-CD65-17E08644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A90BC20-E8DA-685C-5642-D0B36E00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D2FB306-9914-3987-0B4E-5895835E6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264" y="205647"/>
            <a:ext cx="8294884" cy="633319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4752C91-68F0-D94E-F4AC-C62B4106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8" name="Segno di moltiplicazione 7">
            <a:extLst>
              <a:ext uri="{FF2B5EF4-FFF2-40B4-BE49-F238E27FC236}">
                <a16:creationId xmlns:a16="http://schemas.microsoft.com/office/drawing/2014/main" id="{1C873F5E-1E86-6997-B9B2-6A5001C2B599}"/>
              </a:ext>
            </a:extLst>
          </p:cNvPr>
          <p:cNvSpPr/>
          <p:nvPr/>
        </p:nvSpPr>
        <p:spPr>
          <a:xfrm>
            <a:off x="6264612" y="94025"/>
            <a:ext cx="3054485" cy="3278221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A8DEE28-CC18-E12E-3940-6D4432E6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F53F4B7-9C0E-8218-B9D9-880C89E1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89BC74-86C7-F884-1FD8-8C183568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5B49A64-2BBC-D81A-4ABD-C09EF00F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ADAA784-A9C5-13EC-A91F-63BF3791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0EC1AD9-66C7-1EDD-DEF2-9B27B0F3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A5AA08-6AF4-B06F-E6E6-39B50138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9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CEAB94-80C8-40D2-29A0-19F62B0F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6F5BD23-E9C5-FA02-715F-FC5639E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D987C25-02D2-81CB-88F5-AEDE1426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5CE2C1B-D61C-8769-B2E0-DFA7F37F8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269" y="784573"/>
            <a:ext cx="5156959" cy="112811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enthalpy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AFDFA7-B500-4235-7693-DA9D9A07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370009" y="2280608"/>
                <a:ext cx="552147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endParaRPr lang="it-IT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09" y="2280608"/>
                <a:ext cx="5521478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14649" y="4505665"/>
                <a:ext cx="6094324" cy="81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49" y="4505665"/>
                <a:ext cx="6094324" cy="81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000343" y="4846081"/>
            <a:ext cx="2871281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871623" y="4846080"/>
            <a:ext cx="2871281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000343" y="5418466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752761" y="5418466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/>
          <p:nvPr/>
        </p:nvCxnSpPr>
        <p:spPr>
          <a:xfrm>
            <a:off x="5961431" y="2431915"/>
            <a:ext cx="574256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831848" y="197626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MABL</a:t>
            </a:r>
            <a:endParaRPr lang="en-GB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6250144" y="4119483"/>
            <a:ext cx="233464" cy="66318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6694954" y="4146678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10218276" y="4182894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1473657" y="4076956"/>
            <a:ext cx="233464" cy="663180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9D2EE50-16C5-3F15-44E9-40315086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683088E-AF99-61CB-38E8-0F4CFA33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396031-9C4A-8331-EA88-D53CDE55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2C7A7F-4426-1180-63ED-66A775B4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8E521BE-0113-CC85-AB39-B7384C1B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590F22-BFF5-4AC8-4F0E-5E46FD48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93CB68-4D72-C3F6-068B-B16E1D59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1647C4D-63D9-B0C0-E5C9-9D1541EA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8C89ABD-05A1-2325-B8D9-0C2A2A9C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C467C5-E559-3FA8-BF72-96196C69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9060-DBAE-0742-C61F-51902B3B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18F05D1A-8949-60A7-CF71-007DF394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9493"/>
            <a:ext cx="5519245" cy="47792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ED48A8-7AF1-81EB-EC29-2038180267BF}"/>
              </a:ext>
            </a:extLst>
          </p:cNvPr>
          <p:cNvSpPr txBox="1"/>
          <p:nvPr/>
        </p:nvSpPr>
        <p:spPr>
          <a:xfrm>
            <a:off x="4647615" y="70488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5090FE0-C7FA-E393-AB98-6A11DFB6EF54}"/>
              </a:ext>
            </a:extLst>
          </p:cNvPr>
          <p:cNvGrpSpPr/>
          <p:nvPr/>
        </p:nvGrpSpPr>
        <p:grpSpPr>
          <a:xfrm>
            <a:off x="109291" y="1258362"/>
            <a:ext cx="5799140" cy="4622819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7F6EC134-E455-F8E7-BCA1-DCAA5D44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49441D0E-AF50-5234-3B28-DF40F77080AA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23FEAA3B-B7E3-7B83-0348-151ABA722CA0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71111C0-F5BE-4586-9B97-5067718F7500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BBA9B68-3269-1EB6-11AE-D9FDDF9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5EA058A-2874-F6D2-40AB-06017B69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A7FD23-3885-CBC3-1DF5-83BF4226D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/>
              <p:nvPr/>
            </p:nvSpPr>
            <p:spPr>
              <a:xfrm>
                <a:off x="7326944" y="1053980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944" y="1053980"/>
                <a:ext cx="3170029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0D033C-F01B-3DB2-DDC9-7E1B1288953C}"/>
              </a:ext>
            </a:extLst>
          </p:cNvPr>
          <p:cNvSpPr txBox="1"/>
          <p:nvPr/>
        </p:nvSpPr>
        <p:spPr>
          <a:xfrm>
            <a:off x="1437394" y="1059549"/>
            <a:ext cx="3170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SHF  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37C18A1-DAB4-4410-F5D4-D3D31EB99364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043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759C20A-8E84-BD3E-CD4D-19484F9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944AFBC-47F2-CD29-58D2-202FC378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D76AD0F-FE86-C3FC-2D4D-A04D2F76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6CAC79F-35B3-E3C4-A73C-5E5F1576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D64D9AD-754F-B65F-3E7A-E39EB7CA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0778EBF-08BB-4FA1-D844-B7B67658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49A35C2-B8D1-7C4E-24FC-5CBF18E8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2A8DE3B-245A-D585-B611-28FC9966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10F159C-9783-34F5-AB00-7A009D08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9E3374C-E2F1-5E38-C490-24D21630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8727-3801-292D-BEEA-44970412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4CF3086-3B14-3EFF-AC1E-9B999DCF8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3" y="1113592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F07229-1FBC-C0FE-59FD-7D5F7C871A89}"/>
                  </a:ext>
                </a:extLst>
              </p:cNvPr>
              <p:cNvSpPr txBox="1"/>
              <p:nvPr/>
            </p:nvSpPr>
            <p:spPr>
              <a:xfrm>
                <a:off x="1096907" y="4159367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F07229-1FBC-C0FE-59FD-7D5F7C8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07" y="4159367"/>
                <a:ext cx="2346639" cy="929550"/>
              </a:xfrm>
              <a:prstGeom prst="rect">
                <a:avLst/>
              </a:prstGeom>
              <a:blipFill>
                <a:blip r:embed="rId3"/>
                <a:stretch>
                  <a:fillRect t="-1961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04C7E49-5368-5566-FBA2-850251BCD97B}"/>
              </a:ext>
            </a:extLst>
          </p:cNvPr>
          <p:cNvSpPr txBox="1"/>
          <p:nvPr/>
        </p:nvSpPr>
        <p:spPr>
          <a:xfrm>
            <a:off x="1564067" y="896650"/>
            <a:ext cx="278686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LHF </a:t>
            </a:r>
            <a:r>
              <a:rPr lang="it-IT" sz="2400" b="1" dirty="0" err="1"/>
              <a:t>anomalies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0D78CE6-351E-5AE0-426D-CA1E34E3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B266B14-CC65-3E26-EDD7-4038C785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3E393A-5D7A-76A9-7DE0-AB359B25631E}"/>
              </a:ext>
            </a:extLst>
          </p:cNvPr>
          <p:cNvSpPr txBox="1"/>
          <p:nvPr/>
        </p:nvSpPr>
        <p:spPr>
          <a:xfrm>
            <a:off x="4983371" y="118496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LATENT HEAT FLUX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3EBF9D-9B42-B5BC-BF59-23C91EFCD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/>
              <p:nvPr/>
            </p:nvSpPr>
            <p:spPr>
              <a:xfrm>
                <a:off x="1564067" y="5769366"/>
                <a:ext cx="32198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Large scale </a:t>
                </a:r>
                <a:r>
                  <a:rPr lang="it-IT" dirty="0" err="1"/>
                  <a:t>mean</a:t>
                </a:r>
                <a:r>
                  <a:rPr lang="it-IT" dirty="0"/>
                  <a:t>  ~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/>
                      <m:t>200</m:t>
                    </m:r>
                    <m:r>
                      <m:rPr>
                        <m:nor/>
                      </m:rPr>
                      <a:rPr lang="it-IT" b="0" i="0" dirty="0" smtClean="0"/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 25% </a:t>
                </a:r>
                <a:r>
                  <a:rPr lang="it-IT" dirty="0" err="1">
                    <a:sym typeface="Wingdings" panose="05000000000000000000" pitchFamily="2" charset="2"/>
                  </a:rPr>
                  <a:t>increase</a:t>
                </a:r>
                <a:r>
                  <a:rPr lang="it-IT" dirty="0">
                    <a:sym typeface="Wingdings" panose="05000000000000000000" pitchFamily="2" charset="2"/>
                  </a:rPr>
                  <a:t> per  K</a:t>
                </a:r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67" y="5769366"/>
                <a:ext cx="3219856" cy="646331"/>
              </a:xfrm>
              <a:prstGeom prst="rect">
                <a:avLst/>
              </a:prstGeom>
              <a:blipFill>
                <a:blip r:embed="rId5"/>
                <a:stretch>
                  <a:fillRect l="-1705"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8B202428-4DF6-30A5-BE3B-8878D2756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36" y="1057355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/>
              <p:nvPr/>
            </p:nvSpPr>
            <p:spPr>
              <a:xfrm>
                <a:off x="8271423" y="896651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423" y="896651"/>
                <a:ext cx="2743551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86CBABD-E178-1CB8-BCB2-980029A5E07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8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BC22AA3-DAB3-8A76-7E7B-AB86F69F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E79759-CCBD-AE82-1044-2718B4E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FEBE102-D311-0662-C4F1-19A652E4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63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ECA9444-01DD-9EE4-2AC2-548384A5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3B1B8F1-9C4F-7A15-0F93-A9E5D2D8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F349B-7175-396E-B088-838AA422E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06BFEA-D7C8-6402-7E9A-AE11D51F4680}"/>
                  </a:ext>
                </a:extLst>
              </p:cNvPr>
              <p:cNvSpPr txBox="1"/>
              <p:nvPr/>
            </p:nvSpPr>
            <p:spPr>
              <a:xfrm>
                <a:off x="8473050" y="3263841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606BFEA-D7C8-6402-7E9A-AE11D51F4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3050" y="3263841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5186BCB8-47DA-7132-EFE9-919BF9A2B38C}"/>
              </a:ext>
            </a:extLst>
          </p:cNvPr>
          <p:cNvSpPr txBox="1"/>
          <p:nvPr/>
        </p:nvSpPr>
        <p:spPr>
          <a:xfrm>
            <a:off x="8027210" y="257553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Ideal MABL: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1300A77-9F9D-809A-3699-7C8645D78E6C}"/>
                  </a:ext>
                </a:extLst>
              </p:cNvPr>
              <p:cNvSpPr txBox="1"/>
              <p:nvPr/>
            </p:nvSpPr>
            <p:spPr>
              <a:xfrm>
                <a:off x="6649534" y="5222929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E1300A77-9F9D-809A-3699-7C8645D78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534" y="5222929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6557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D169790C-E0C5-645F-7FE7-04B64C347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10" y="3313297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9E45CAB-EF79-72E6-6397-0DD97DA55F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4161873"/>
            <a:ext cx="7226542" cy="8665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76A31F-DE81-165A-FA45-BBA7F69E852B}"/>
              </a:ext>
            </a:extLst>
          </p:cNvPr>
          <p:cNvSpPr txBox="1"/>
          <p:nvPr/>
        </p:nvSpPr>
        <p:spPr>
          <a:xfrm>
            <a:off x="1880376" y="5384512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3AC438-309E-27F1-E7A6-B789CCC4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D4D8879-426A-E15A-7755-D77962F60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5088572-87FD-0F74-8267-2A8D36337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014A19BB-2899-FDB0-333B-42F0D54967BE}"/>
              </a:ext>
            </a:extLst>
          </p:cNvPr>
          <p:cNvSpPr/>
          <p:nvPr/>
        </p:nvSpPr>
        <p:spPr>
          <a:xfrm>
            <a:off x="732709" y="2215530"/>
            <a:ext cx="5683157" cy="375690"/>
          </a:xfrm>
          <a:prstGeom prst="rect">
            <a:avLst/>
          </a:prstGeom>
          <a:pattFill prst="lt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A20D3A7-C297-3367-B158-5BE85A1B0E17}"/>
              </a:ext>
            </a:extLst>
          </p:cNvPr>
          <p:cNvCxnSpPr>
            <a:cxnSpLocks/>
          </p:cNvCxnSpPr>
          <p:nvPr/>
        </p:nvCxnSpPr>
        <p:spPr>
          <a:xfrm>
            <a:off x="673305" y="687902"/>
            <a:ext cx="574256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C28F9EB-4E57-AE14-A0A5-869C1E75F7C5}"/>
              </a:ext>
            </a:extLst>
          </p:cNvPr>
          <p:cNvSpPr txBox="1"/>
          <p:nvPr/>
        </p:nvSpPr>
        <p:spPr>
          <a:xfrm>
            <a:off x="5716729" y="257553"/>
            <a:ext cx="758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  <a:endParaRPr lang="en-GB" dirty="0"/>
          </a:p>
        </p:txBody>
      </p:sp>
      <p:sp>
        <p:nvSpPr>
          <p:cNvPr id="17" name="Freccia in su 16">
            <a:extLst>
              <a:ext uri="{FF2B5EF4-FFF2-40B4-BE49-F238E27FC236}">
                <a16:creationId xmlns:a16="http://schemas.microsoft.com/office/drawing/2014/main" id="{4AA6787A-103E-EF0C-2F72-11EA7A755892}"/>
              </a:ext>
            </a:extLst>
          </p:cNvPr>
          <p:cNvSpPr/>
          <p:nvPr/>
        </p:nvSpPr>
        <p:spPr>
          <a:xfrm>
            <a:off x="1055345" y="1552343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AFBAA38-153F-740C-8A65-653797F59292}"/>
              </a:ext>
            </a:extLst>
          </p:cNvPr>
          <p:cNvSpPr txBox="1"/>
          <p:nvPr/>
        </p:nvSpPr>
        <p:spPr>
          <a:xfrm>
            <a:off x="1880376" y="1536291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 </a:t>
            </a:r>
          </a:p>
          <a:p>
            <a:r>
              <a:rPr lang="it-IT" dirty="0"/>
              <a:t>LHF</a:t>
            </a:r>
            <a:endParaRPr lang="en-GB" dirty="0"/>
          </a:p>
        </p:txBody>
      </p:sp>
      <p:sp>
        <p:nvSpPr>
          <p:cNvPr id="21" name="Freccia in su 20">
            <a:extLst>
              <a:ext uri="{FF2B5EF4-FFF2-40B4-BE49-F238E27FC236}">
                <a16:creationId xmlns:a16="http://schemas.microsoft.com/office/drawing/2014/main" id="{D62111BF-CAFC-88CA-5BAD-28E6D9AFA448}"/>
              </a:ext>
            </a:extLst>
          </p:cNvPr>
          <p:cNvSpPr/>
          <p:nvPr/>
        </p:nvSpPr>
        <p:spPr>
          <a:xfrm>
            <a:off x="1611445" y="1557236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C3925-DDF4-60FF-F873-22F3A16AA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7FE8FDF-60CE-B5D0-B511-9B5BFD0B9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34075E-2882-1ED5-5931-74DFD9081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724345F-26EF-78F4-BEF5-2CEE64E3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BE495CD-2AC9-934E-CD48-0B1DCA406990}"/>
              </a:ext>
            </a:extLst>
          </p:cNvPr>
          <p:cNvSpPr txBox="1"/>
          <p:nvPr/>
        </p:nvSpPr>
        <p:spPr>
          <a:xfrm>
            <a:off x="4616605" y="2665141"/>
            <a:ext cx="3379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Fluxes</a:t>
            </a:r>
            <a:r>
              <a:rPr lang="it-IT" dirty="0"/>
              <a:t> are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/>
              <a:t> by SST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7416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8B29-5F5E-F2F9-1BF7-A5591DFA6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DD6859F6-B9AB-C92A-F91D-858A0496C5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914635-9B1B-5BA8-9EC9-F61BB178EE63}"/>
              </a:ext>
            </a:extLst>
          </p:cNvPr>
          <p:cNvSpPr txBox="1"/>
          <p:nvPr/>
        </p:nvSpPr>
        <p:spPr>
          <a:xfrm>
            <a:off x="624343" y="2832099"/>
            <a:ext cx="479593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588BDD2-012D-8126-C42A-86474FA8C043}"/>
              </a:ext>
            </a:extLst>
          </p:cNvPr>
          <p:cNvSpPr txBox="1"/>
          <p:nvPr/>
        </p:nvSpPr>
        <p:spPr>
          <a:xfrm>
            <a:off x="1543701" y="3772388"/>
            <a:ext cx="254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2025</a:t>
            </a:r>
            <a:endParaRPr lang="it-IT" dirty="0"/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A93F477F-1FB2-8D05-7688-2885CC87E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2BC141-EC1D-3558-FDB2-940D4986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F1CAEB4-D391-AB47-03AB-CB57D2561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41CDC6C5-8011-B9EC-4ECE-F299FF10910C}"/>
              </a:ext>
            </a:extLst>
          </p:cNvPr>
          <p:cNvSpPr/>
          <p:nvPr/>
        </p:nvSpPr>
        <p:spPr>
          <a:xfrm>
            <a:off x="5951271" y="4258472"/>
            <a:ext cx="2871281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ABC9BC6-7AF4-F90F-FAC4-884EDB5EE175}"/>
              </a:ext>
            </a:extLst>
          </p:cNvPr>
          <p:cNvSpPr/>
          <p:nvPr/>
        </p:nvSpPr>
        <p:spPr>
          <a:xfrm rot="10800000">
            <a:off x="8822551" y="4258471"/>
            <a:ext cx="2871281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D55F4CF-AC22-FEE0-4EBD-D11272F28CFA}"/>
              </a:ext>
            </a:extLst>
          </p:cNvPr>
          <p:cNvSpPr txBox="1"/>
          <p:nvPr/>
        </p:nvSpPr>
        <p:spPr>
          <a:xfrm>
            <a:off x="5951271" y="4830857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AF23515-F95D-401B-5DA6-857FA41F9F3A}"/>
              </a:ext>
            </a:extLst>
          </p:cNvPr>
          <p:cNvSpPr txBox="1"/>
          <p:nvPr/>
        </p:nvSpPr>
        <p:spPr>
          <a:xfrm>
            <a:off x="10703689" y="4830857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ACA2F5C-71F6-46CA-8268-E0C0A56ED74C}"/>
              </a:ext>
            </a:extLst>
          </p:cNvPr>
          <p:cNvSpPr txBox="1"/>
          <p:nvPr/>
        </p:nvSpPr>
        <p:spPr>
          <a:xfrm>
            <a:off x="10935291" y="1033427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MABL</a:t>
            </a:r>
            <a:endParaRPr lang="en-GB" dirty="0"/>
          </a:p>
        </p:txBody>
      </p:sp>
      <p:sp>
        <p:nvSpPr>
          <p:cNvPr id="25" name="Freccia in su 24">
            <a:extLst>
              <a:ext uri="{FF2B5EF4-FFF2-40B4-BE49-F238E27FC236}">
                <a16:creationId xmlns:a16="http://schemas.microsoft.com/office/drawing/2014/main" id="{2783D965-0FE9-A983-A211-B38252F54913}"/>
              </a:ext>
            </a:extLst>
          </p:cNvPr>
          <p:cNvSpPr/>
          <p:nvPr/>
        </p:nvSpPr>
        <p:spPr>
          <a:xfrm>
            <a:off x="6273907" y="3595285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E12C6305-E358-7028-4219-033CC6370643}"/>
              </a:ext>
            </a:extLst>
          </p:cNvPr>
          <p:cNvSpPr/>
          <p:nvPr/>
        </p:nvSpPr>
        <p:spPr>
          <a:xfrm>
            <a:off x="5954534" y="1534033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CEDDFA49-3EC6-3B0E-0818-F908814286FE}"/>
              </a:ext>
            </a:extLst>
          </p:cNvPr>
          <p:cNvSpPr/>
          <p:nvPr/>
        </p:nvSpPr>
        <p:spPr>
          <a:xfrm>
            <a:off x="11273921" y="3085703"/>
            <a:ext cx="419911" cy="1180240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BB8FBBC-3BA5-AD13-0FDC-71B9DC80B3E4}"/>
                  </a:ext>
                </a:extLst>
              </p:cNvPr>
              <p:cNvSpPr txBox="1"/>
              <p:nvPr/>
            </p:nvSpPr>
            <p:spPr>
              <a:xfrm>
                <a:off x="8346164" y="2556670"/>
                <a:ext cx="1440237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T’ ? </a:t>
                </a:r>
              </a:p>
              <a:p>
                <a:r>
                  <a:rPr lang="it-IT" sz="2800" dirty="0"/>
                  <a:t>q’ ?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sz="2800" dirty="0"/>
                  <a:t>’ ?</a:t>
                </a:r>
              </a:p>
            </p:txBody>
          </p:sp>
        </mc:Choice>
        <mc:Fallback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BB8FBBC-3BA5-AD13-0FDC-71B9DC80B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164" y="2556670"/>
                <a:ext cx="1440237" cy="1384995"/>
              </a:xfrm>
              <a:prstGeom prst="rect">
                <a:avLst/>
              </a:prstGeom>
              <a:blipFill>
                <a:blip r:embed="rId3"/>
                <a:stretch>
                  <a:fillRect l="-8475" t="-4386" b="-114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3154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2989</TotalTime>
  <Words>2156</Words>
  <Application>Microsoft Office PowerPoint</Application>
  <PresentationFormat>Personalizzato</PresentationFormat>
  <Paragraphs>486</Paragraphs>
  <Slides>64</Slides>
  <Notes>12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73" baseType="lpstr">
      <vt:lpstr>Aptos</vt:lpstr>
      <vt:lpstr>Aptos Display</vt:lpstr>
      <vt:lpstr>Aptos SemiBold</vt:lpstr>
      <vt:lpstr>Arial</vt:lpstr>
      <vt:lpstr>Calibri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alessandro storer</cp:lastModifiedBy>
  <cp:revision>246</cp:revision>
  <dcterms:created xsi:type="dcterms:W3CDTF">2024-10-09T06:27:58Z</dcterms:created>
  <dcterms:modified xsi:type="dcterms:W3CDTF">2025-03-25T10:28:38Z</dcterms:modified>
</cp:coreProperties>
</file>